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69" r:id="rId2"/>
    <p:sldId id="260" r:id="rId3"/>
    <p:sldId id="265" r:id="rId4"/>
    <p:sldId id="261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102"/>
    <a:srgbClr val="1C7980"/>
    <a:srgbClr val="00FF00"/>
    <a:srgbClr val="6C4666"/>
    <a:srgbClr val="F2F2F2"/>
    <a:srgbClr val="EBF3F6"/>
    <a:srgbClr val="239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/>
    <p:restoredTop sz="96327"/>
  </p:normalViewPr>
  <p:slideViewPr>
    <p:cSldViewPr snapToGrid="0">
      <p:cViewPr varScale="1">
        <p:scale>
          <a:sx n="128" d="100"/>
          <a:sy n="128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01480"/>
            <a:ext cx="6842927" cy="956773"/>
          </a:xfrm>
        </p:spPr>
        <p:txBody>
          <a:bodyPr wrap="square" rIns="540000" anchor="t" anchorCtr="0">
            <a:sp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 dirty="0"/>
              <a:t>Unit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1545580"/>
            <a:ext cx="6842927" cy="332399"/>
          </a:xfrm>
        </p:spPr>
        <p:txBody>
          <a:bodyPr lIns="540000" tIns="0" rIns="540000" bIns="0" anchor="b" anchorCtr="0"/>
          <a:lstStyle>
            <a:lvl1pPr marL="0" indent="0" algn="l">
              <a:buNone/>
              <a:defRPr sz="2400" b="1">
                <a:solidFill>
                  <a:srgbClr val="6AA10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UNIT333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7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148638" cy="1222743"/>
          </a:xfrm>
          <a:ln>
            <a:noFill/>
          </a:ln>
        </p:spPr>
        <p:txBody>
          <a:bodyPr rIns="54000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0D2EA-6B7D-F841-9A9A-A136C238D8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233487"/>
            <a:ext cx="8148638" cy="5624511"/>
          </a:xfrm>
        </p:spPr>
        <p:txBody>
          <a:bodyPr tIns="180000" rIns="540000">
            <a:noAutofit/>
          </a:bodyPr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E89B6C-BAE0-DEB6-9B26-35B800EE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4666" y="6024418"/>
            <a:ext cx="4503972" cy="405102"/>
          </a:xfrm>
          <a:solidFill>
            <a:schemeClr val="bg1"/>
          </a:solidFill>
        </p:spPr>
        <p:txBody>
          <a:bodyPr wrap="none" lIns="72000" tIns="36000" rIns="72000" bIns="36000" anchor="ctr" anchorCtr="0"/>
          <a:lstStyle>
            <a:lvl1pPr marL="0" indent="0" algn="r">
              <a:buNone/>
              <a:defRPr sz="2400" b="0">
                <a:solidFill>
                  <a:srgbClr val="6AA102"/>
                </a:solidFill>
              </a:defRPr>
            </a:lvl1pPr>
            <a:lvl2pPr marL="377100" indent="0">
              <a:buNone/>
              <a:defRPr sz="2000" b="1">
                <a:solidFill>
                  <a:srgbClr val="6AA102"/>
                </a:solidFill>
              </a:defRPr>
            </a:lvl2pPr>
            <a:lvl3pPr marL="707400" indent="0">
              <a:buNone/>
              <a:defRPr sz="2000" b="1">
                <a:solidFill>
                  <a:srgbClr val="6AA102"/>
                </a:solidFill>
              </a:defRPr>
            </a:lvl3pPr>
            <a:lvl4pPr marL="923400" indent="0">
              <a:buNone/>
              <a:defRPr sz="2000" b="1">
                <a:solidFill>
                  <a:srgbClr val="6AA102"/>
                </a:solidFill>
              </a:defRPr>
            </a:lvl4pPr>
            <a:lvl5pPr marL="1139400" indent="0">
              <a:buNone/>
              <a:defRPr sz="2000" b="1">
                <a:solidFill>
                  <a:srgbClr val="6AA102"/>
                </a:solidFill>
              </a:defRPr>
            </a:lvl5pPr>
          </a:lstStyle>
          <a:p>
            <a:pPr lvl="0"/>
            <a:r>
              <a:rPr lang="en-GB" dirty="0"/>
              <a:t>Click to edit your Position Title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5C1D873-6D70-E128-9FC1-858C563BF7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1434" y="5595940"/>
            <a:ext cx="3667204" cy="405102"/>
          </a:xfrm>
          <a:solidFill>
            <a:schemeClr val="bg1"/>
          </a:solidFill>
        </p:spPr>
        <p:txBody>
          <a:bodyPr wrap="none" lIns="72000" tIns="36000" rIns="72000" bIns="36000" anchor="ctr" anchorCtr="0"/>
          <a:lstStyle>
            <a:lvl1pPr marL="0" indent="0" algn="r">
              <a:buNone/>
              <a:defRPr sz="2400" b="0">
                <a:solidFill>
                  <a:schemeClr val="tx1"/>
                </a:solidFill>
              </a:defRPr>
            </a:lvl1pPr>
            <a:lvl2pPr marL="377100" indent="0">
              <a:buNone/>
              <a:defRPr sz="2000" b="1">
                <a:solidFill>
                  <a:srgbClr val="6AA102"/>
                </a:solidFill>
              </a:defRPr>
            </a:lvl2pPr>
            <a:lvl3pPr marL="707400" indent="0">
              <a:buNone/>
              <a:defRPr sz="2000" b="1">
                <a:solidFill>
                  <a:srgbClr val="6AA102"/>
                </a:solidFill>
              </a:defRPr>
            </a:lvl3pPr>
            <a:lvl4pPr marL="923400" indent="0">
              <a:buNone/>
              <a:defRPr sz="2000" b="1">
                <a:solidFill>
                  <a:srgbClr val="6AA102"/>
                </a:solidFill>
              </a:defRPr>
            </a:lvl4pPr>
            <a:lvl5pPr marL="1139400" indent="0">
              <a:buNone/>
              <a:defRPr sz="2000" b="1">
                <a:solidFill>
                  <a:srgbClr val="6AA102"/>
                </a:solidFill>
              </a:defRPr>
            </a:lvl5pPr>
          </a:lstStyle>
          <a:p>
            <a:pPr lvl="0"/>
            <a:r>
              <a:rPr lang="en-GB" dirty="0"/>
              <a:t>Click to edit your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out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49213" cy="1201480"/>
          </a:xfrm>
        </p:spPr>
        <p:txBody>
          <a:bodyPr lIns="540000" rIns="540000" anchor="b" anchorCtr="0"/>
          <a:lstStyle>
            <a:lvl1pPr>
              <a:defRPr sz="36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480"/>
            <a:ext cx="8149213" cy="5656519"/>
          </a:xfrm>
        </p:spPr>
        <p:txBody>
          <a:bodyPr lIns="540000" rIns="540000">
            <a:noAutofit/>
          </a:bodyPr>
          <a:lstStyle>
            <a:lvl1pPr>
              <a:buSzPct val="125000"/>
              <a:defRPr sz="2400">
                <a:effectLst/>
              </a:defRPr>
            </a:lvl1pPr>
            <a:lvl2pPr>
              <a:buSzPct val="125000"/>
              <a:defRPr>
                <a:effectLst/>
              </a:defRPr>
            </a:lvl2pPr>
            <a:lvl3pPr>
              <a:buSzPct val="125000"/>
              <a:defRPr>
                <a:effectLst/>
              </a:defRPr>
            </a:lvl3pPr>
            <a:lvl4pPr>
              <a:buSzPct val="125000"/>
              <a:defRPr>
                <a:effectLst/>
              </a:defRPr>
            </a:lvl4pPr>
            <a:lvl5pPr>
              <a:buSzPct val="125000"/>
              <a:defRPr>
                <a:effectLst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36896" y="789708"/>
            <a:ext cx="245868" cy="789709"/>
          </a:xfrm>
        </p:spPr>
        <p:txBody>
          <a:bodyPr/>
          <a:lstStyle>
            <a:lvl1pPr algn="ctr">
              <a:defRPr/>
            </a:lvl1pPr>
          </a:lstStyle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36896" y="1579418"/>
            <a:ext cx="255104" cy="52785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36896" y="-1"/>
            <a:ext cx="255104" cy="789709"/>
          </a:xfrm>
        </p:spPr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1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45BB2B1-39B4-6846-A714-15ADE977B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2"/>
          </a:xfrm>
          <a:noFill/>
        </p:spPr>
        <p:txBody>
          <a:bodyPr wrap="square" lIns="108000" rIns="108000" anchor="t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4474906"/>
            <a:ext cx="8148638" cy="882907"/>
          </a:xfrm>
        </p:spPr>
        <p:txBody>
          <a:bodyPr wrap="square" rIns="540000" anchor="b">
            <a:spAutoFit/>
          </a:bodyPr>
          <a:lstStyle>
            <a:lvl1pPr>
              <a:defRPr sz="4800"/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5357813"/>
            <a:ext cx="8148638" cy="550508"/>
          </a:xfrm>
        </p:spPr>
        <p:txBody>
          <a:bodyPr rIns="54000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E01F6A1-4B78-714C-804C-5EFC10878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wrap="square" lIns="108000" rIns="108000" anchor="b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BFA980-3154-FB4B-AC37-7AF2CF21E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 tIns="72000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video" Target="../media/media1.mp4"/><Relationship Id="rId4" Type="http://schemas.openxmlformats.org/officeDocument/2006/relationships/slideLayout" Target="../slideLayouts/slideLayout4.xml"/><Relationship Id="rId9" Type="http://schemas.microsoft.com/office/2007/relationships/media" Target="../media/media1.mp4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Video 10" title="Floating pink and blue light circles">
            <a:hlinkClick r:id="" action="ppaction://media"/>
            <a:extLst>
              <a:ext uri="{FF2B5EF4-FFF2-40B4-BE49-F238E27FC236}">
                <a16:creationId xmlns:a16="http://schemas.microsoft.com/office/drawing/2014/main" id="{3B0655B6-D0A4-565F-BE80-7E94332F0448}"/>
              </a:ext>
            </a:extLst>
          </p:cNvPr>
          <p:cNvPicPr>
            <a:picLocks noChangeAspect="1"/>
          </p:cNvPicPr>
          <p:nvPr userDrawn="1"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1">
            <a:lum bright="-60000" contrast="-60000"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8149701" cy="1222743"/>
          </a:xfrm>
          <a:prstGeom prst="rect">
            <a:avLst/>
          </a:prstGeom>
          <a:noFill/>
        </p:spPr>
        <p:txBody>
          <a:bodyPr vert="horz" lIns="540000" tIns="108000" rIns="720000" bIns="108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22744"/>
            <a:ext cx="8149701" cy="2025784"/>
          </a:xfrm>
          <a:prstGeom prst="rect">
            <a:avLst/>
          </a:prstGeom>
          <a:noFill/>
        </p:spPr>
        <p:txBody>
          <a:bodyPr vert="horz" wrap="square" lIns="540000" tIns="108000" rIns="720000" bIns="108000" rtlCol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36896" y="801511"/>
            <a:ext cx="255104" cy="889178"/>
          </a:xfrm>
          <a:prstGeom prst="rect">
            <a:avLst/>
          </a:prstGeom>
          <a:noFill/>
        </p:spPr>
        <p:txBody>
          <a:bodyPr vert="vert" lIns="72000" tIns="36000" rIns="36000" bIns="360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2E9F-3F8F-2C4A-A6E6-F9483955C822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36896" y="1690689"/>
            <a:ext cx="255104" cy="5167311"/>
          </a:xfrm>
          <a:prstGeom prst="rect">
            <a:avLst/>
          </a:prstGeom>
          <a:noFill/>
        </p:spPr>
        <p:txBody>
          <a:bodyPr vert="vert" lIns="72000" tIns="108000" rIns="36000" bIns="1080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36896" y="-1"/>
            <a:ext cx="255104" cy="801512"/>
          </a:xfrm>
          <a:prstGeom prst="rect">
            <a:avLst/>
          </a:prstGeom>
          <a:noFill/>
        </p:spPr>
        <p:txBody>
          <a:bodyPr vert="vert" lIns="72000" tIns="36000" rIns="36000" bIns="360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269D-12E8-2D44-8411-05ED133875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B1F57C6-8809-55BB-C7DC-641CE30F4E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4449"/>
            <a:ext cx="12192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2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effectLst>
            <a:glow rad="127000">
              <a:schemeClr val="tx1">
                <a:alpha val="1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72600" indent="-372600" algn="l" defTabSz="914400" rtl="0" eaLnBrk="1" latinLnBrk="0" hangingPunct="1">
        <a:lnSpc>
          <a:spcPct val="90000"/>
        </a:lnSpc>
        <a:spcBef>
          <a:spcPts val="1600"/>
        </a:spcBef>
        <a:buSzPct val="13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20000" indent="-3429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System Font Regular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36000" indent="-228600" algn="l" defTabSz="914400" rtl="0" eaLnBrk="1" latinLnBrk="0" hangingPunct="1">
        <a:lnSpc>
          <a:spcPct val="9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152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Wingdings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68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6">
          <p15:clr>
            <a:srgbClr val="F26B43"/>
          </p15:clr>
        </p15:guide>
        <p15:guide id="2" pos="51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AE93C5-6DC0-EC57-68D8-0615D8B3D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5C45EE9-877F-9388-C31B-EFE050713F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008EDF-CC20-A4FA-E8BD-56BB50D834B0}"/>
              </a:ext>
            </a:extLst>
          </p:cNvPr>
          <p:cNvSpPr/>
          <p:nvPr/>
        </p:nvSpPr>
        <p:spPr>
          <a:xfrm>
            <a:off x="8833899" y="0"/>
            <a:ext cx="3358101" cy="6400800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1069F2-9182-1C79-2F9E-8571342966C7}"/>
              </a:ext>
            </a:extLst>
          </p:cNvPr>
          <p:cNvSpPr/>
          <p:nvPr/>
        </p:nvSpPr>
        <p:spPr>
          <a:xfrm>
            <a:off x="9970937" y="0"/>
            <a:ext cx="2221064" cy="6400800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3E9CFC-D144-5BA9-F25D-04EF674766B4}"/>
              </a:ext>
            </a:extLst>
          </p:cNvPr>
          <p:cNvSpPr/>
          <p:nvPr/>
        </p:nvSpPr>
        <p:spPr>
          <a:xfrm>
            <a:off x="11060264" y="0"/>
            <a:ext cx="1131736" cy="6400800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EC2973-A273-1749-CD40-DAC6BB923C84}"/>
              </a:ext>
            </a:extLst>
          </p:cNvPr>
          <p:cNvGrpSpPr/>
          <p:nvPr/>
        </p:nvGrpSpPr>
        <p:grpSpPr>
          <a:xfrm>
            <a:off x="6096000" y="994631"/>
            <a:ext cx="5726171" cy="4417200"/>
            <a:chOff x="7100372" y="1092665"/>
            <a:chExt cx="5726171" cy="4411535"/>
          </a:xfrm>
          <a:effectLst>
            <a:outerShdw blurRad="1270000" dist="635000" dir="18000000" algn="bl" rotWithShape="0">
              <a:prstClr val="black">
                <a:alpha val="50000"/>
              </a:prstClr>
            </a:outerShdw>
          </a:effectLst>
          <a:scene3d>
            <a:camera prst="perspectiveHeroicExtremeLeftFacing" fov="2400000">
              <a:rot lat="995381" lon="800909" rev="21256754"/>
            </a:camera>
            <a:lightRig rig="flat" dir="t"/>
          </a:scene3d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EAD4ECC4-ADFD-C8A2-BC85-0987497D66B5}"/>
                </a:ext>
              </a:extLst>
            </p:cNvPr>
            <p:cNvSpPr/>
            <p:nvPr/>
          </p:nvSpPr>
          <p:spPr>
            <a:xfrm>
              <a:off x="7100372" y="1092665"/>
              <a:ext cx="5726171" cy="4411535"/>
            </a:xfrm>
            <a:prstGeom prst="roundRect">
              <a:avLst>
                <a:gd name="adj" fmla="val 4276"/>
              </a:avLst>
            </a:prstGeom>
            <a:solidFill>
              <a:schemeClr val="bg1"/>
            </a:solidFill>
            <a:ln>
              <a:noFill/>
            </a:ln>
            <a:sp3d extrusionH="406400" prstMaterial="plastic">
              <a:bevelT w="38100" h="38100"/>
              <a:extrusionClr>
                <a:schemeClr val="bg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endParaRPr lang="en-US" sz="240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89A7027-C48D-05C8-2627-EFD1BF8A933D}"/>
                </a:ext>
              </a:extLst>
            </p:cNvPr>
            <p:cNvSpPr/>
            <p:nvPr/>
          </p:nvSpPr>
          <p:spPr>
            <a:xfrm>
              <a:off x="7245626" y="1226698"/>
              <a:ext cx="5435664" cy="4158700"/>
            </a:xfrm>
            <a:prstGeom prst="roundRect">
              <a:avLst>
                <a:gd name="adj" fmla="val 1886"/>
              </a:avLst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p3d extrusionH="406400" prstMaterial="plastic">
              <a:bevelT w="38100" h="38100"/>
              <a:extrusionClr>
                <a:schemeClr val="bg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5614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47A923-9B93-0864-111C-A09C845682DD}"/>
              </a:ext>
            </a:extLst>
          </p:cNvPr>
          <p:cNvSpPr/>
          <p:nvPr/>
        </p:nvSpPr>
        <p:spPr>
          <a:xfrm>
            <a:off x="-5977465" y="0"/>
            <a:ext cx="5970495" cy="6385930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2E146-2574-237E-29B3-A36A2ADB61A8}"/>
              </a:ext>
            </a:extLst>
          </p:cNvPr>
          <p:cNvSpPr/>
          <p:nvPr/>
        </p:nvSpPr>
        <p:spPr>
          <a:xfrm>
            <a:off x="-5977464" y="0"/>
            <a:ext cx="5970494" cy="6385932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03E91-9372-2E29-FC84-2E3B6FC398BF}"/>
              </a:ext>
            </a:extLst>
          </p:cNvPr>
          <p:cNvSpPr/>
          <p:nvPr/>
        </p:nvSpPr>
        <p:spPr>
          <a:xfrm>
            <a:off x="-5977464" y="0"/>
            <a:ext cx="5970494" cy="6385930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D6CF4C94-9F33-94A2-08F5-E9C0568CACD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122CC4D-1404-A713-CEFC-0725C8DCA3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Build community and trust</a:t>
            </a:r>
          </a:p>
          <a:p>
            <a:r>
              <a:rPr lang="en-US" dirty="0"/>
              <a:t>Be personal e.g. “I like wombats”</a:t>
            </a:r>
          </a:p>
          <a:p>
            <a:r>
              <a:rPr lang="en-US" dirty="0"/>
              <a:t>Reinforce who you are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3F06B1-C48E-15C6-900B-4F5673A3CE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BD45C-4EB5-7DE3-4CF2-3AFA499F41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99859E-CF06-0EDF-9498-B25E01F2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4449"/>
            <a:ext cx="12192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7358DB-9F97-04BE-BBBE-8C55A4FBCEFC}"/>
              </a:ext>
            </a:extLst>
          </p:cNvPr>
          <p:cNvGrpSpPr/>
          <p:nvPr/>
        </p:nvGrpSpPr>
        <p:grpSpPr>
          <a:xfrm>
            <a:off x="11034059" y="994632"/>
            <a:ext cx="5726171" cy="4411535"/>
            <a:chOff x="7100372" y="1092665"/>
            <a:chExt cx="5726171" cy="4411535"/>
          </a:xfrm>
          <a:effectLst>
            <a:outerShdw blurRad="1270000" dist="635000" dir="18000000" algn="bl" rotWithShape="0">
              <a:prstClr val="black">
                <a:alpha val="50000"/>
              </a:prstClr>
            </a:outerShdw>
          </a:effectLst>
          <a:scene3d>
            <a:camera prst="perspectiveHeroicExtremeLeftFacing" fov="2400000">
              <a:rot lat="319250" lon="4826236" rev="233272"/>
            </a:camera>
            <a:lightRig rig="twoPt" dir="t"/>
          </a:scene3d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3BDE188-C794-51C4-E8A6-417D83932341}"/>
                </a:ext>
              </a:extLst>
            </p:cNvPr>
            <p:cNvSpPr/>
            <p:nvPr/>
          </p:nvSpPr>
          <p:spPr>
            <a:xfrm>
              <a:off x="7100372" y="1092665"/>
              <a:ext cx="5726171" cy="4411535"/>
            </a:xfrm>
            <a:prstGeom prst="roundRect">
              <a:avLst>
                <a:gd name="adj" fmla="val 4276"/>
              </a:avLst>
            </a:prstGeom>
            <a:solidFill>
              <a:schemeClr val="bg1"/>
            </a:solidFill>
            <a:ln>
              <a:noFill/>
            </a:ln>
            <a:sp3d extrusionH="406400" prstMaterial="plastic">
              <a:bevelT w="38100" h="38100"/>
              <a:extrusionClr>
                <a:schemeClr val="bg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endParaRPr lang="en-US" sz="24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0ECEA2D-7BBA-AF97-4CC6-7D9E35BA9AA1}"/>
                </a:ext>
              </a:extLst>
            </p:cNvPr>
            <p:cNvSpPr/>
            <p:nvPr/>
          </p:nvSpPr>
          <p:spPr>
            <a:xfrm>
              <a:off x="7245626" y="1226698"/>
              <a:ext cx="5435664" cy="4158700"/>
            </a:xfrm>
            <a:prstGeom prst="roundRect">
              <a:avLst>
                <a:gd name="adj" fmla="val 1886"/>
              </a:avLst>
            </a:prstGeom>
            <a:solidFill>
              <a:schemeClr val="bg1"/>
            </a:solidFill>
            <a:ln>
              <a:noFill/>
            </a:ln>
            <a:sp3d extrusionH="406400" prstMaterial="plastic">
              <a:bevelT w="38100" h="38100"/>
              <a:extrusionClr>
                <a:schemeClr val="bg1">
                  <a:lumMod val="50000"/>
                  <a:lumOff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1600"/>
                </a:spcBef>
              </a:pP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014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47A923-9B93-0864-111C-A09C845682DD}"/>
              </a:ext>
            </a:extLst>
          </p:cNvPr>
          <p:cNvSpPr/>
          <p:nvPr/>
        </p:nvSpPr>
        <p:spPr>
          <a:xfrm>
            <a:off x="0" y="0"/>
            <a:ext cx="6096000" cy="6400800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2E146-2574-237E-29B3-A36A2ADB61A8}"/>
              </a:ext>
            </a:extLst>
          </p:cNvPr>
          <p:cNvSpPr/>
          <p:nvPr/>
        </p:nvSpPr>
        <p:spPr>
          <a:xfrm>
            <a:off x="-1655556" y="-6351"/>
            <a:ext cx="1646031" cy="6400800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03E91-9372-2E29-FC84-2E3B6FC398BF}"/>
              </a:ext>
            </a:extLst>
          </p:cNvPr>
          <p:cNvSpPr/>
          <p:nvPr/>
        </p:nvSpPr>
        <p:spPr>
          <a:xfrm>
            <a:off x="125501" y="0"/>
            <a:ext cx="8023712" cy="6400800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4AA1B1D-25D9-05E5-5D05-4A961F408AB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About the unit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952978-8FB4-64C4-35C0-67BC0D0D7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will it help your students</a:t>
            </a:r>
          </a:p>
          <a:p>
            <a:r>
              <a:rPr lang="en-US" dirty="0"/>
              <a:t>Why invest the time and energy? </a:t>
            </a:r>
            <a:br>
              <a:rPr lang="en-US" dirty="0"/>
            </a:br>
            <a:r>
              <a:rPr lang="en-US" dirty="0"/>
              <a:t>e.g. foundation skills necessary for success</a:t>
            </a:r>
          </a:p>
          <a:p>
            <a:r>
              <a:rPr lang="en-US" dirty="0"/>
              <a:t>Reveal what you like about your unit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51CB91F-CFDD-B6FC-8635-BE2D81CD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4449"/>
            <a:ext cx="12192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06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47A923-9B93-0864-111C-A09C845682DD}"/>
              </a:ext>
            </a:extLst>
          </p:cNvPr>
          <p:cNvSpPr/>
          <p:nvPr/>
        </p:nvSpPr>
        <p:spPr>
          <a:xfrm>
            <a:off x="0" y="0"/>
            <a:ext cx="8168262" cy="6400800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2E146-2574-237E-29B3-A36A2ADB61A8}"/>
              </a:ext>
            </a:extLst>
          </p:cNvPr>
          <p:cNvSpPr/>
          <p:nvPr/>
        </p:nvSpPr>
        <p:spPr>
          <a:xfrm>
            <a:off x="-19049" y="0"/>
            <a:ext cx="149678" cy="6400800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03E91-9372-2E29-FC84-2E3B6FC398BF}"/>
              </a:ext>
            </a:extLst>
          </p:cNvPr>
          <p:cNvSpPr/>
          <p:nvPr/>
        </p:nvSpPr>
        <p:spPr>
          <a:xfrm>
            <a:off x="-1228726" y="0"/>
            <a:ext cx="1228725" cy="6400800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14AA1B1D-25D9-05E5-5D05-4A961F408AB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1C7980"/>
                </a:solidFill>
                <a:effectLst/>
                <a:latin typeface="Century Gothic" panose="020B0502020202020204" pitchFamily="34" charset="0"/>
              </a:rPr>
              <a:t>Assessments</a:t>
            </a:r>
          </a:p>
        </p:txBody>
      </p:sp>
      <p:sp>
        <p:nvSpPr>
          <p:cNvPr id="12" name="Subtitle 9">
            <a:extLst>
              <a:ext uri="{FF2B5EF4-FFF2-40B4-BE49-F238E27FC236}">
                <a16:creationId xmlns:a16="http://schemas.microsoft.com/office/drawing/2014/main" id="{48C4DDD2-0037-C046-2299-07235F183C18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lIns="684000" rIns="720000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7980"/>
                </a:solidFill>
                <a:effectLst/>
              </a:rPr>
              <a:t>Be brief — Avoid too much detail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7980"/>
                </a:solidFill>
              </a:rPr>
              <a:t>No transient information like dates</a:t>
            </a:r>
            <a:endParaRPr lang="en-US" dirty="0">
              <a:solidFill>
                <a:srgbClr val="1C798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7980"/>
                </a:solidFill>
                <a:effectLst/>
              </a:rPr>
              <a:t>Remind students where they can find the unit outcomes and assessment overview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5CCFFD-2C31-AF4A-672C-1FC7EDE2A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4449"/>
            <a:ext cx="12192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8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47A923-9B93-0864-111C-A09C845682DD}"/>
              </a:ext>
            </a:extLst>
          </p:cNvPr>
          <p:cNvSpPr/>
          <p:nvPr/>
        </p:nvSpPr>
        <p:spPr>
          <a:xfrm>
            <a:off x="-3639528" y="0"/>
            <a:ext cx="3632558" cy="6385930"/>
          </a:xfrm>
          <a:prstGeom prst="rect">
            <a:avLst/>
          </a:prstGeom>
          <a:solidFill>
            <a:srgbClr val="EBF3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E2E146-2574-237E-29B3-A36A2ADB61A8}"/>
              </a:ext>
            </a:extLst>
          </p:cNvPr>
          <p:cNvSpPr/>
          <p:nvPr/>
        </p:nvSpPr>
        <p:spPr>
          <a:xfrm>
            <a:off x="-3403959" y="0"/>
            <a:ext cx="2221064" cy="6385932"/>
          </a:xfrm>
          <a:prstGeom prst="rect">
            <a:avLst/>
          </a:prstGeom>
          <a:solidFill>
            <a:srgbClr val="239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03E91-9372-2E29-FC84-2E3B6FC398BF}"/>
              </a:ext>
            </a:extLst>
          </p:cNvPr>
          <p:cNvSpPr/>
          <p:nvPr/>
        </p:nvSpPr>
        <p:spPr>
          <a:xfrm>
            <a:off x="-5977464" y="0"/>
            <a:ext cx="5970494" cy="6385930"/>
          </a:xfrm>
          <a:prstGeom prst="rect">
            <a:avLst/>
          </a:prstGeom>
          <a:solidFill>
            <a:srgbClr val="1C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D6CF4C94-9F33-94A2-08F5-E9C0568CACDE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/>
              <a:t>Enjoy </a:t>
            </a:r>
            <a:r>
              <a:rPr lang="en-US" dirty="0"/>
              <a:t>this unit!</a:t>
            </a:r>
          </a:p>
        </p:txBody>
      </p:sp>
      <p:sp>
        <p:nvSpPr>
          <p:cNvPr id="15" name="Subtitle 9">
            <a:extLst>
              <a:ext uri="{FF2B5EF4-FFF2-40B4-BE49-F238E27FC236}">
                <a16:creationId xmlns:a16="http://schemas.microsoft.com/office/drawing/2014/main" id="{9B1525FA-F75D-F762-ADBD-A6BE3C446CAA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lIns="684000" rIns="720000"/>
          <a:lstStyle/>
          <a:p>
            <a:r>
              <a:rPr lang="en-US" dirty="0"/>
              <a:t>Building rapport and develop social presence</a:t>
            </a:r>
          </a:p>
          <a:p>
            <a:r>
              <a:rPr lang="en-US" dirty="0"/>
              <a:t>Project your personality</a:t>
            </a:r>
          </a:p>
          <a:p>
            <a:r>
              <a:rPr lang="en-US" dirty="0"/>
              <a:t>No need to thank — You are the info giver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985F5-7D09-8767-B8A0-451F5CD8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94449"/>
            <a:ext cx="12192000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85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NE WInd">
  <a:themeElements>
    <a:clrScheme name="UNE">
      <a:dk1>
        <a:srgbClr val="000000"/>
      </a:dk1>
      <a:lt1>
        <a:srgbClr val="FFFFFF"/>
      </a:lt1>
      <a:dk2>
        <a:srgbClr val="252525"/>
      </a:dk2>
      <a:lt2>
        <a:srgbClr val="D3D1D3"/>
      </a:lt2>
      <a:accent1>
        <a:srgbClr val="0077A8"/>
      </a:accent1>
      <a:accent2>
        <a:srgbClr val="700069"/>
      </a:accent2>
      <a:accent3>
        <a:srgbClr val="008005"/>
      </a:accent3>
      <a:accent4>
        <a:srgbClr val="FF7F56"/>
      </a:accent4>
      <a:accent5>
        <a:srgbClr val="9B2119"/>
      </a:accent5>
      <a:accent6>
        <a:srgbClr val="00E5E9"/>
      </a:accent6>
      <a:hlink>
        <a:srgbClr val="69E5E9"/>
      </a:hlink>
      <a:folHlink>
        <a:srgbClr val="FF5D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lnSpc>
            <a:spcPct val="90000"/>
          </a:lnSpc>
          <a:spcBef>
            <a:spcPts val="1600"/>
          </a:spcBef>
          <a:defRPr sz="2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>
            <a:alpha val="75000"/>
          </a:schemeClr>
        </a:solidFill>
      </a:spPr>
      <a:bodyPr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600"/>
          </a:spcBef>
          <a:buSzPct val="125000"/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B9FE73C5-7224-CF41-AE91-765AE698C4C7}" vid="{08F08828-1C2F-744B-9419-DB91124904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 WInd</Template>
  <TotalTime>0</TotalTime>
  <Words>102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System Font Regular</vt:lpstr>
      <vt:lpstr>Wingdings</vt:lpstr>
      <vt:lpstr>UNE WInd</vt:lpstr>
      <vt:lpstr>PowerPoint Presentation</vt:lpstr>
      <vt:lpstr>About me</vt:lpstr>
      <vt:lpstr>About the unit</vt:lpstr>
      <vt:lpstr>Assessments</vt:lpstr>
      <vt:lpstr>Enjoy this unit!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Iain Mackay</dc:creator>
  <cp:keywords/>
  <dc:description/>
  <cp:lastModifiedBy>Iain Mackay</cp:lastModifiedBy>
  <cp:revision>1</cp:revision>
  <dcterms:created xsi:type="dcterms:W3CDTF">2024-04-08T02:07:07Z</dcterms:created>
  <dcterms:modified xsi:type="dcterms:W3CDTF">2024-04-08T02:07:21Z</dcterms:modified>
  <cp:category/>
</cp:coreProperties>
</file>